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media/image10.svg" ContentType="image/svg+xml"/>
  <Override PartName="/ppt/media/image17.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8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2.xm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3.xml"/></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4.xm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0.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5.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6.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7.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8.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atb.nrel.gov/" TargetMode="Externa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9.xml"/><Relationship Id="rId3" Type="http://schemas.openxmlformats.org/officeDocument/2006/relationships/hyperlink" Target="https://www.energy.gov/eere/wind/floating-offshore-wind-sho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atb.nrel.gov/" TargetMode="External"/><Relationship Id="rId4" Type="http://schemas.openxmlformats.org/officeDocument/2006/relationships/chart" Target="../charts/chart10.xml"/><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 Id="rId3" Type="http://schemas.openxmlformats.org/officeDocument/2006/relationships/hyperlink" Target="http://atb.nrel.gov/"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github.com/WISDEM/WISDEM" TargetMode="External"/><Relationship Id="rId4" Type="http://schemas.openxmlformats.org/officeDocument/2006/relationships/hyperlink" Target="http://atb.nrel.gov/" TargetMode="External"/><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github.com/WISDEM/WISD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hyperlink" Target="http://atb.nrel.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hyperlink" Target="http://atb.nrel.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chart" Target="../charts/chart1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6.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hyperlink" Target="https://github.com/NREL/turbine-mode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hart" Target="../charts/chart17.xml"/><Relationship Id="rId4" Type="http://schemas.openxmlformats.org/officeDocument/2006/relationships/chart" Target="../charts/chart18.xml"/><Relationship Id="rId5" Type="http://schemas.openxmlformats.org/officeDocument/2006/relationships/chart" Target="../charts/chart19.xml"/><Relationship Id="rId6"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OMBA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chart" Target="../charts/chart2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4.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5.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chart" Target="../charts/chart30.xml"/><Relationship Id="rId7" Type="http://schemas.openxmlformats.org/officeDocument/2006/relationships/chart" Target="../charts/chart31.xml"/><Relationship Id="rId8" Type="http://schemas.openxmlformats.org/officeDocument/2006/relationships/chart" Target="../charts/chart32.xml"/><Relationship Id="rId9" Type="http://schemas.openxmlformats.org/officeDocument/2006/relationships/chart" Target="../charts/chart33.xml"/><Relationship Id="rId10" Type="http://schemas.openxmlformats.org/officeDocument/2006/relationships/chart" Target="../charts/chart34.xml"/><Relationship Id="rId11" Type="http://schemas.openxmlformats.org/officeDocument/2006/relationships/chart" Target="../charts/chart35.xml"/><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atb.nrel.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chart" Target="../charts/chart36.xml"/><Relationship Id="rId4" Type="http://schemas.openxmlformats.org/officeDocument/2006/relationships/chart" Target="../charts/chart37.xml"/><Relationship Id="rId5" Type="http://schemas.openxmlformats.org/officeDocument/2006/relationships/chart" Target="../charts/chart38.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nrel.gov/docs/fy16osti/66579.pdf" TargetMode="External"/><Relationship Id="rId4" Type="http://schemas.openxmlformats.org/officeDocument/2006/relationships/hyperlink" Target="https://www.bls.gov/data/#calculators" TargetMode="External"/><Relationship Id="rId5" Type="http://schemas.openxmlformats.org/officeDocument/2006/relationships/hyperlink" Target="https://corewind.eu/wp-content/uploads/files/publications/COREWIND-D4.2-Floating-Wind-O-and-M-Strategies-Assessment.pdf" TargetMode="External"/><Relationship Id="rId6" Type="http://schemas.openxmlformats.org/officeDocument/2006/relationships/hyperlink" Target="https://www.nrel.gov/docs/fy19osti/72201.pdf" TargetMode="External"/><Relationship Id="rId7" Type="http://schemas.openxmlformats.org/officeDocument/2006/relationships/hyperlink" Target="https://www.nrel.gov/docs/fy23osti/83712.pdf" TargetMode="External"/><Relationship Id="rId8" Type="http://schemas.openxmlformats.org/officeDocument/2006/relationships/hyperlink" Target="https://www.nrel.gov/docs/fy22osti/82519.pdf" TargetMode="External"/><Relationship Id="rId9" Type="http://schemas.openxmlformats.org/officeDocument/2006/relationships/hyperlink" Target="https://cms.doe.gov/sites/default/files/2023-08/offshore-wind-market-report-2023-edition_0.pdf" TargetMode="External"/><Relationship Id="rId10" Type="http://schemas.openxmlformats.org/officeDocument/2006/relationships/hyperlink" Target="https://www.nrel.gov/gis/wind-resource-maps.html" TargetMode="External"/><Relationship Id="rId11" Type="http://schemas.openxmlformats.org/officeDocument/2006/relationships/hyperlink" Target="https://atb.nrel.go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nrel.gov/docs/legosti/old/5173.pdf" TargetMode="External"/><Relationship Id="rId3" Type="http://schemas.openxmlformats.org/officeDocument/2006/relationships/hyperlink" Target="https://www.nrel.gov/docs/fy23osti/81819.pdf" TargetMode="External"/><Relationship Id="rId4" Type="http://schemas.openxmlformats.org/officeDocument/2006/relationships/hyperlink" Target="https://www.nrel.gov/docs/fy22osti/81209.pdf" TargetMode="External"/><Relationship Id="rId5" Type="http://schemas.openxmlformats.org/officeDocument/2006/relationships/hyperlink" Target="https://www.nrel.gov/docs/fy21osti/78471.pdf" TargetMode="External"/><Relationship Id="rId6" Type="http://schemas.openxmlformats.org/officeDocument/2006/relationships/hyperlink" Target="https://aws-dewi.ul.com/software/openwind/" TargetMode="External"/><Relationship Id="rId7" Type="http://schemas.openxmlformats.org/officeDocument/2006/relationships/hyperlink" Target="https://www.irs.gov/pub/irs-drop/n-23-38.pdf" TargetMode="External"/><Relationship Id="rId8" Type="http://schemas.openxmlformats.org/officeDocument/2006/relationships/hyperlink" Target="https://home.treasury.gov/news/press-releases/jy1477" TargetMode="External"/><Relationship Id="rId9" Type="http://schemas.openxmlformats.org/officeDocument/2006/relationships/hyperlink" Target="https://bvgassociates.com/wp-content/uploads/2017/11/InnoEnergy-Offshore-Wind-anticipated-innovations-impact-2017_A4.pdf" TargetMode="External"/><Relationship Id="rId10" Type="http://schemas.openxmlformats.org/officeDocument/2006/relationships/hyperlink" Target="https://www.energy.gov/eere/wind/articles/land-based-wind-market-report-2023-edi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i.org/10.1038/s41560-021-00810-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irs.gov/pub/irs-drop/n-23-38.pdf" TargetMode="External"/><Relationship Id="rId3" Type="http://schemas.openxmlformats.org/officeDocument/2006/relationships/hyperlink" Target="https://github.com/WISDEM/WISDE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ISDE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atb.nrel.go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hart" Target="../charts/char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3.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3009900" y="228600"/>
            <a:ext cx="3124200" cy="4686300"/>
          </a:xfrm>
          <a:prstGeom prst="rect">
            <a:avLst/>
          </a:prstGeom>
        </p:spPr>
      </p:pic>
      <p:pic>
        <p:nvPicPr>
          <p:cNvPr id="40" name="Picture 39" descr="DW_100kW_LCOE_waterfall.png"/>
          <p:cNvPicPr>
            <a:picLocks noChangeAspect="1"/>
          </p:cNvPicPr>
          <p:nvPr/>
        </p:nvPicPr>
        <p:blipFill>
          <a:blip r:embed="rId7"/>
          <a:stretch>
            <a:fillRect/>
          </a:stretch>
        </p:blipFill>
        <p:spPr>
          <a:xfrm>
            <a:off x="3009900" y="228600"/>
            <a:ext cx="3124200" cy="4686300"/>
          </a:xfrm>
          <a:prstGeom prst="rect">
            <a:avLst/>
          </a:prstGeom>
        </p:spPr>
      </p:pic>
      <p:pic>
        <p:nvPicPr>
          <p:cNvPr id="41" name="Picture 40" descr="DW_1500kW_LCOE_waterfall.png"/>
          <p:cNvPicPr>
            <a:picLocks noChangeAspect="1"/>
          </p:cNvPicPr>
          <p:nvPr/>
        </p:nvPicPr>
        <p:blipFill>
          <a:blip r:embed="rId8"/>
          <a:stretch>
            <a:fillRect/>
          </a:stretch>
        </p:blipFill>
        <p:spPr>
          <a:xfrm>
            <a:off x="3009900" y="228600"/>
            <a:ext cx="3124200" cy="468630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$39/MWh</a:t>
            </a:r>
            <a:r>
              <a:rPr lang="en-US" sz="1600"/>
              <a:t>, with a range of land-based estimates from the single-variable sensitivity analysis covering $30–$57/MWh.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95</a:t>
            </a:r>
            <a:r>
              <a:rPr lang="en-US" sz="1600" b="1"/>
              <a:t>/MWh</a:t>
            </a:r>
            <a:r>
              <a:rPr lang="en-US" sz="1600"/>
              <a:t>, and the </a:t>
            </a:r>
            <a:r>
              <a:rPr lang="en-US" sz="1600" b="1"/>
              <a:t>floating substructure reference project estimate is $</a:t>
            </a:r>
            <a:r>
              <a:rPr lang="en-US" sz="1600" b="1">
                <a:solidFill>
                  <a:srgbClr val="000000"/>
                </a:solidFill>
              </a:rPr>
              <a:t>145</a:t>
            </a:r>
            <a:r>
              <a:rPr lang="en-US" sz="1600" b="1"/>
              <a:t>/MWh</a:t>
            </a:r>
            <a:r>
              <a:rPr lang="en-US" sz="1600"/>
              <a:t>. These two reference projects give a single-variable sensitivity range of $52–$184/MWh. This range is primarily caused by the large variation in </a:t>
            </a:r>
            <a:r>
              <a:rPr lang="en-US" sz="1600" err="1"/>
              <a:t>CapEx</a:t>
            </a:r>
            <a:r>
              <a:rPr lang="en-US" sz="1600"/>
              <a:t> ($1,800–$7,711/kW)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$235/MWh and $163/MWh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$78/MWh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pic>
        <p:nvPicPr>
          <p:cNvPr id="11" name="Picture 10" descr="GPRA_LBW.png"/>
          <p:cNvPicPr>
            <a:picLocks noChangeAspect="1"/>
          </p:cNvPicPr>
          <p:nvPr/>
        </p:nvPicPr>
        <p:blipFill>
          <a:blip r:embed="rId5"/>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pic>
        <p:nvPicPr>
          <p:cNvPr id="8" name="Picture 7" descr="GPRA_FBOW.png"/>
          <p:cNvPicPr>
            <a:picLocks noChangeAspect="1"/>
          </p:cNvPicPr>
          <p:nvPr/>
        </p:nvPicPr>
        <p:blipFill>
          <a:blip r:embed="rId3"/>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($2022/kW)</a:t>
                      </a:r>
                    </a:p>
                  </a:txBody>
                  <a:tcPr>
                    <a:solidFill>
                      <a:srgbClr val="D9D9D9"/>
                    </a:solidFill>
                  </a:tcPr>
                </a:tc>
              </a:tr>
              <a:tr h="228600">
                <a:tc>
                  <a:txBody>
                    <a:bodyPr/>
                    <a:lstStyle/>
                    <a:p>
                      <a:pPr algn="ctr">
                        <a:defRPr sz="800"/>
                      </a:pPr>
                      <a:r>
                        <a:t>Total Turbine</a:t>
                      </a:r>
                    </a:p>
                  </a:txBody>
                  <a:tcPr/>
                </a:tc>
                <a:tc>
                  <a:txBody>
                    <a:bodyPr/>
                    <a:lstStyle/>
                    <a:p>
                      <a:pPr algn="ctr">
                        <a:defRPr sz="800"/>
                      </a:pPr>
                      <a:r>
                        <a:t>969</a:t>
                      </a:r>
                    </a:p>
                  </a:txBody>
                  <a:tcPr/>
                </a:tc>
              </a:tr>
              <a:tr h="228600">
                <a:tc>
                  <a:txBody>
                    <a:bodyPr/>
                    <a:lstStyle/>
                    <a:p>
                      <a:pPr algn="ctr">
                        <a:defRPr sz="800"/>
                      </a:pPr>
                      <a:r>
                        <a:t>Tower</a:t>
                      </a:r>
                    </a:p>
                  </a:txBody>
                  <a:tcPr/>
                </a:tc>
                <a:tc>
                  <a:txBody>
                    <a:bodyPr/>
                    <a:lstStyle/>
                    <a:p>
                      <a:pPr algn="ctr">
                        <a:defRPr sz="800"/>
                      </a:pPr>
                      <a:r>
                        <a:t>245</a:t>
                      </a:r>
                    </a:p>
                  </a:txBody>
                  <a:tcPr/>
                </a:tc>
              </a:tr>
              <a:tr h="228600">
                <a:tc>
                  <a:txBody>
                    <a:bodyPr/>
                    <a:lstStyle/>
                    <a:p>
                      <a:pPr algn="ctr">
                        <a:defRPr sz="800"/>
                      </a:pPr>
                      <a:r>
                        <a:t>Nacelle</a:t>
                      </a:r>
                    </a:p>
                  </a:txBody>
                  <a:tcPr/>
                </a:tc>
                <a:tc>
                  <a:txBody>
                    <a:bodyPr/>
                    <a:lstStyle/>
                    <a:p>
                      <a:pPr algn="ctr">
                        <a:defRPr sz="800"/>
                      </a:pPr>
                      <a:r>
                        <a:t>424</a:t>
                      </a:r>
                    </a:p>
                  </a:txBody>
                  <a:tcPr/>
                </a:tc>
              </a:tr>
              <a:tr h="228600">
                <a:tc>
                  <a:txBody>
                    <a:bodyPr/>
                    <a:lstStyle/>
                    <a:p>
                      <a:pPr algn="ctr">
                        <a:defRPr sz="800"/>
                      </a:pPr>
                      <a:r>
                        <a:t>Rotor</a:t>
                      </a:r>
                    </a:p>
                  </a:txBody>
                  <a:tcPr/>
                </a:tc>
                <a:tc>
                  <a:txBody>
                    <a:bodyPr/>
                    <a:lstStyle/>
                    <a:p>
                      <a:pPr algn="ctr">
                        <a:defRPr sz="800"/>
                      </a:pPr>
                      <a:r>
                        <a:t>300</a:t>
                      </a:r>
                    </a:p>
                  </a:txBody>
                  <a:tcPr/>
                </a:tc>
              </a:tr>
              <a:tr h="228600">
                <a:tc>
                  <a:txBody>
                    <a:bodyPr/>
                    <a:lstStyle/>
                    <a:p>
                      <a:pPr algn="ctr">
                        <a:defRPr sz="800"/>
                      </a:pPr>
                      <a:r>
                        <a:t>Total Balance of System</a:t>
                      </a:r>
                    </a:p>
                  </a:txBody>
                  <a:tcPr/>
                </a:tc>
                <a:tc>
                  <a:txBody>
                    <a:bodyPr/>
                    <a:lstStyle/>
                    <a:p>
                      <a:pPr algn="ctr">
                        <a:defRPr sz="800"/>
                      </a:pPr>
                      <a:r>
                        <a:t>517</a:t>
                      </a:r>
                    </a:p>
                  </a:txBody>
                  <a:tcPr/>
                </a:tc>
              </a:tr>
              <a:tr h="228600">
                <a:tc>
                  <a:txBody>
                    <a:bodyPr/>
                    <a:lstStyle/>
                    <a:p>
                      <a:pPr algn="ctr">
                        <a:defRPr sz="800"/>
                      </a:pPr>
                      <a:r>
                        <a:t>Wind Turbine Transport</a:t>
                      </a:r>
                    </a:p>
                  </a:txBody>
                  <a:tcPr/>
                </a:tc>
                <a:tc>
                  <a:txBody>
                    <a:bodyPr/>
                    <a:lstStyle/>
                    <a:p>
                      <a:pPr algn="ctr">
                        <a:defRPr sz="800"/>
                      </a:pPr>
                      <a:r>
                        <a:t>172</a:t>
                      </a:r>
                    </a:p>
                  </a:txBody>
                  <a:tcPr/>
                </a:tc>
              </a:tr>
              <a:tr h="228600">
                <a:tc>
                  <a:txBody>
                    <a:bodyPr/>
                    <a:lstStyle/>
                    <a:p>
                      <a:pPr algn="ctr">
                        <a:defRPr sz="800"/>
                      </a:pPr>
                      <a:r>
                        <a:t>Electrical Infrastructure</a:t>
                      </a:r>
                    </a:p>
                  </a:txBody>
                  <a:tcPr/>
                </a:tc>
                <a:tc>
                  <a:txBody>
                    <a:bodyPr/>
                    <a:lstStyle/>
                    <a:p>
                      <a:pPr algn="ctr">
                        <a:defRPr sz="800"/>
                      </a:pPr>
                      <a:r>
                        <a:t>64</a:t>
                      </a:r>
                    </a:p>
                  </a:txBody>
                  <a:tcPr/>
                </a:tc>
              </a:tr>
              <a:tr h="228600">
                <a:tc>
                  <a:txBody>
                    <a:bodyPr/>
                    <a:lstStyle/>
                    <a:p>
                      <a:pPr algn="ctr">
                        <a:defRPr sz="800"/>
                      </a:pPr>
                      <a:r>
                        <a:t>Assembly and Installation</a:t>
                      </a:r>
                    </a:p>
                  </a:txBody>
                  <a:tcPr/>
                </a:tc>
                <a:tc>
                  <a:txBody>
                    <a:bodyPr/>
                    <a:lstStyle/>
                    <a:p>
                      <a:pPr algn="ctr">
                        <a:defRPr sz="800"/>
                      </a:pPr>
                      <a:r>
                        <a:t>89</a:t>
                      </a:r>
                    </a:p>
                  </a:txBody>
                  <a:tcPr/>
                </a:tc>
              </a:tr>
              <a:tr h="228600">
                <a:tc>
                  <a:txBody>
                    <a:bodyPr/>
                    <a:lstStyle/>
                    <a:p>
                      <a:pPr algn="ctr">
                        <a:defRPr sz="800"/>
                      </a:pPr>
                      <a:r>
                        <a:t>Site Access and Staging</a:t>
                      </a:r>
                    </a:p>
                  </a:txBody>
                  <a:tcPr/>
                </a:tc>
                <a:tc>
                  <a:txBody>
                    <a:bodyPr/>
                    <a:lstStyle/>
                    <a:p>
                      <a:pPr algn="ctr">
                        <a:defRPr sz="800"/>
                      </a:pPr>
                      <a:r>
                        <a:t>42</a:t>
                      </a:r>
                    </a:p>
                  </a:txBody>
                  <a:tcPr/>
                </a:tc>
              </a:tr>
              <a:tr h="228600">
                <a:tc>
                  <a:txBody>
                    <a:bodyPr/>
                    <a:lstStyle/>
                    <a:p>
                      <a:pPr algn="ctr">
                        <a:defRPr sz="800"/>
                      </a:pPr>
                      <a:r>
                        <a:t>Foundation</a:t>
                      </a:r>
                    </a:p>
                  </a:txBody>
                  <a:tcPr/>
                </a:tc>
                <a:tc>
                  <a:txBody>
                    <a:bodyPr/>
                    <a:lstStyle/>
                    <a:p>
                      <a:pPr algn="ctr">
                        <a:defRPr sz="800"/>
                      </a:pPr>
                      <a:r>
                        <a:t>106</a:t>
                      </a:r>
                    </a:p>
                  </a:txBody>
                  <a:tcPr/>
                </a:tc>
              </a:tr>
              <a:tr h="228600">
                <a:tc>
                  <a:txBody>
                    <a:bodyPr/>
                    <a:lstStyle/>
                    <a:p>
                      <a:pPr algn="ctr">
                        <a:defRPr sz="800"/>
                      </a:pPr>
                      <a:r>
                        <a:t>Project Management</a:t>
                      </a:r>
                    </a:p>
                  </a:txBody>
                  <a:tcPr/>
                </a:tc>
                <a:tc>
                  <a:txBody>
                    <a:bodyPr/>
                    <a:lstStyle/>
                    <a:p>
                      <a:pPr algn="ctr">
                        <a:defRPr sz="800"/>
                      </a:pPr>
                      <a:r>
                        <a:t>12</a:t>
                      </a:r>
                    </a:p>
                  </a:txBody>
                  <a:tcPr/>
                </a:tc>
              </a:tr>
              <a:tr h="228600">
                <a:tc>
                  <a:txBody>
                    <a:bodyPr/>
                    <a:lstStyle/>
                    <a:p>
                      <a:pPr algn="ctr">
                        <a:defRPr sz="800"/>
                      </a:pPr>
                      <a:r>
                        <a:t>Eng. and Development</a:t>
                      </a:r>
                    </a:p>
                  </a:txBody>
                  <a:tcPr/>
                </a:tc>
                <a:tc>
                  <a:txBody>
                    <a:bodyPr/>
                    <a:lstStyle/>
                    <a:p>
                      <a:pPr algn="ctr">
                        <a:defRPr sz="800"/>
                      </a:pPr>
                      <a:r>
                        <a:t>32</a:t>
                      </a:r>
                    </a:p>
                  </a:txBody>
                  <a:tcPr/>
                </a:tc>
              </a:tr>
              <a:tr h="228600">
                <a:tc>
                  <a:txBody>
                    <a:bodyPr/>
                    <a:lstStyle/>
                    <a:p>
                      <a:pPr algn="ctr">
                        <a:defRPr sz="800"/>
                      </a:pPr>
                      <a:r>
                        <a:t>Total Soft Costs</a:t>
                      </a:r>
                    </a:p>
                  </a:txBody>
                  <a:tcPr/>
                </a:tc>
                <a:tc>
                  <a:txBody>
                    <a:bodyPr/>
                    <a:lstStyle/>
                    <a:p>
                      <a:pPr algn="ctr">
                        <a:defRPr sz="800"/>
                      </a:pPr>
                      <a:r>
                        <a:t>265</a:t>
                      </a:r>
                    </a:p>
                  </a:txBody>
                  <a:tcPr/>
                </a:tc>
              </a:tr>
              <a:tr h="228600">
                <a:tc>
                  <a:txBody>
                    <a:bodyPr/>
                    <a:lstStyle/>
                    <a:p>
                      <a:pPr algn="ctr">
                        <a:defRPr sz="800"/>
                      </a:pPr>
                      <a:r>
                        <a:t>Wind Turbine Warranty</a:t>
                      </a:r>
                    </a:p>
                  </a:txBody>
                  <a:tcPr/>
                </a:tc>
                <a:tc>
                  <a:txBody>
                    <a:bodyPr/>
                    <a:lstStyle/>
                    <a:p>
                      <a:pPr algn="ctr">
                        <a:defRPr sz="800"/>
                      </a:pPr>
                      <a:r>
                        <a:t>115</a:t>
                      </a:r>
                    </a:p>
                  </a:txBody>
                  <a:tcPr/>
                </a:tc>
              </a:tr>
              <a:tr h="228600">
                <a:tc>
                  <a:txBody>
                    <a:bodyPr/>
                    <a:lstStyle/>
                    <a:p>
                      <a:pPr algn="ctr">
                        <a:defRPr sz="800"/>
                      </a:pPr>
                      <a:r>
                        <a:t>Contingency</a:t>
                      </a:r>
                    </a:p>
                  </a:txBody>
                  <a:tcPr/>
                </a:tc>
                <a:tc>
                  <a:txBody>
                    <a:bodyPr/>
                    <a:lstStyle/>
                    <a:p>
                      <a:pPr algn="ctr">
                        <a:defRPr sz="800"/>
                      </a:pPr>
                      <a:r>
                        <a:t>48</a:t>
                      </a:r>
                    </a:p>
                  </a:txBody>
                  <a:tcPr/>
                </a:tc>
              </a:tr>
              <a:tr h="228600">
                <a:tc>
                  <a:txBody>
                    <a:bodyPr/>
                    <a:lstStyle/>
                    <a:p>
                      <a:pPr algn="ctr">
                        <a:defRPr sz="800"/>
                      </a:pPr>
                      <a:r>
                        <a:t>Construction Finance</a:t>
                      </a:r>
                    </a:p>
                  </a:txBody>
                  <a:tcPr/>
                </a:tc>
                <a:tc>
                  <a:txBody>
                    <a:bodyPr/>
                    <a:lstStyle/>
                    <a:p>
                      <a:pPr algn="ctr">
                        <a:defRPr sz="800"/>
                      </a:pPr>
                      <a:r>
                        <a:t>102</a:t>
                      </a:r>
                    </a:p>
                  </a:txBody>
                  <a:tcPr/>
                </a:tc>
              </a:tr>
              <a:tr h="228600">
                <a:tc>
                  <a:txBody>
                    <a:bodyPr/>
                    <a:lstStyle/>
                    <a:p>
                      <a:pPr algn="ctr">
                        <a:defRPr sz="800"/>
                      </a:pPr>
                      <a:r>
                        <a:t>Total CapEx</a:t>
                      </a:r>
                    </a:p>
                  </a:txBody>
                  <a:tcPr/>
                </a:tc>
                <a:tc>
                  <a:txBody>
                    <a:bodyPr/>
                    <a:lstStyle/>
                    <a:p>
                      <a:pPr algn="ctr">
                        <a:defRPr sz="800"/>
                      </a:pPr>
                      <a:r>
                        <a:t>1,751</a:t>
                      </a:r>
                    </a:p>
                  </a:txBody>
                  <a:tcPr/>
                </a:tc>
              </a:tr>
            </a:tbl>
          </a:graphicData>
        </a:graphic>
      </p:graphicFrame>
      <p:pic>
        <p:nvPicPr>
          <p:cNvPr id="39" name="Picture 38" descr="LBW_capex_donut.png"/>
          <p:cNvPicPr>
            <a:picLocks noChangeAspect="1"/>
          </p:cNvPicPr>
          <p:nvPr/>
        </p:nvPicPr>
        <p:blipFill>
          <a:blip r:embed="rId8"/>
          <a:stretch>
            <a:fillRect/>
          </a:stretch>
        </p:blipFill>
        <p:spPr>
          <a:xfrm>
            <a:off x="1350168" y="228600"/>
            <a:ext cx="6443662" cy="4686300"/>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1,751</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6.73</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41</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4,100</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39</a:t>
                      </a:r>
                    </a:p>
                  </a:txBody>
                  <a:tcPr/>
                </a:tc>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228600" y="641350"/>
            <a:ext cx="8686800" cy="3860799"/>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($2022/kW)</a:t>
                      </a:r>
                    </a:p>
                  </a:txBody>
                  <a:tcPr>
                    <a:solidFill>
                      <a:srgbClr val="D9D9D9"/>
                    </a:solidFill>
                  </a:tcPr>
                </a:tc>
              </a:tr>
              <a:tr h="228600">
                <a:tc>
                  <a:txBody>
                    <a:bodyPr/>
                    <a:lstStyle/>
                    <a:p>
                      <a:pPr algn="ctr">
                        <a:defRPr sz="800"/>
                      </a:pPr>
                      <a:r>
                        <a:t>Total Turbine</a:t>
                      </a:r>
                    </a:p>
                  </a:txBody>
                  <a:tcPr/>
                </a:tc>
                <a:tc>
                  <a:txBody>
                    <a:bodyPr/>
                    <a:lstStyle/>
                    <a:p>
                      <a:pPr algn="ctr">
                        <a:defRPr sz="800"/>
                      </a:pPr>
                      <a:r>
                        <a:t>1,700</a:t>
                      </a:r>
                    </a:p>
                  </a:txBody>
                  <a:tcPr/>
                </a:tc>
              </a:tr>
              <a:tr h="228600">
                <a:tc>
                  <a:txBody>
                    <a:bodyPr/>
                    <a:lstStyle/>
                    <a:p>
                      <a:pPr algn="ctr">
                        <a:defRPr sz="800"/>
                      </a:pPr>
                      <a:r>
                        <a:t>Turbine</a:t>
                      </a:r>
                    </a:p>
                  </a:txBody>
                  <a:tcPr/>
                </a:tc>
                <a:tc>
                  <a:txBody>
                    <a:bodyPr/>
                    <a:lstStyle/>
                    <a:p>
                      <a:pPr algn="ctr">
                        <a:defRPr sz="800"/>
                      </a:pPr>
                      <a:r>
                        <a:t>1,700</a:t>
                      </a:r>
                    </a:p>
                  </a:txBody>
                  <a:tcPr/>
                </a:tc>
              </a:tr>
              <a:tr h="228600">
                <a:tc>
                  <a:txBody>
                    <a:bodyPr/>
                    <a:lstStyle/>
                    <a:p>
                      <a:pPr algn="ctr">
                        <a:defRPr sz="800"/>
                      </a:pPr>
                      <a:r>
                        <a:t>Total Balance of System</a:t>
                      </a:r>
                    </a:p>
                  </a:txBody>
                  <a:tcPr/>
                </a:tc>
                <a:tc>
                  <a:txBody>
                    <a:bodyPr/>
                    <a:lstStyle/>
                    <a:p>
                      <a:pPr algn="ctr">
                        <a:defRPr sz="800"/>
                      </a:pPr>
                      <a:r>
                        <a:t>2,130</a:t>
                      </a:r>
                    </a:p>
                  </a:txBody>
                  <a:tcPr/>
                </a:tc>
              </a:tr>
              <a:tr h="228600">
                <a:tc>
                  <a:txBody>
                    <a:bodyPr/>
                    <a:lstStyle/>
                    <a:p>
                      <a:pPr algn="ctr">
                        <a:defRPr sz="800"/>
                      </a:pPr>
                      <a:r>
                        <a:t>Array System</a:t>
                      </a:r>
                    </a:p>
                  </a:txBody>
                  <a:tcPr/>
                </a:tc>
                <a:tc>
                  <a:txBody>
                    <a:bodyPr/>
                    <a:lstStyle/>
                    <a:p>
                      <a:pPr algn="ctr">
                        <a:defRPr sz="800"/>
                      </a:pPr>
                      <a:r>
                        <a:t>210</a:t>
                      </a:r>
                    </a:p>
                  </a:txBody>
                  <a:tcPr/>
                </a:tc>
              </a:tr>
              <a:tr h="228600">
                <a:tc>
                  <a:txBody>
                    <a:bodyPr/>
                    <a:lstStyle/>
                    <a:p>
                      <a:pPr algn="ctr">
                        <a:defRPr sz="800"/>
                      </a:pPr>
                      <a:r>
                        <a:t>Export System</a:t>
                      </a:r>
                    </a:p>
                  </a:txBody>
                  <a:tcPr/>
                </a:tc>
                <a:tc>
                  <a:txBody>
                    <a:bodyPr/>
                    <a:lstStyle/>
                    <a:p>
                      <a:pPr algn="ctr">
                        <a:defRPr sz="800"/>
                      </a:pPr>
                      <a:r>
                        <a:t>189</a:t>
                      </a:r>
                    </a:p>
                  </a:txBody>
                  <a:tcPr/>
                </a:tc>
              </a:tr>
              <a:tr h="228600">
                <a:tc>
                  <a:txBody>
                    <a:bodyPr/>
                    <a:lstStyle/>
                    <a:p>
                      <a:pPr algn="ctr">
                        <a:defRPr sz="800"/>
                      </a:pPr>
                      <a:r>
                        <a:t>Offshore Substation</a:t>
                      </a:r>
                    </a:p>
                  </a:txBody>
                  <a:tcPr/>
                </a:tc>
                <a:tc>
                  <a:txBody>
                    <a:bodyPr/>
                    <a:lstStyle/>
                    <a:p>
                      <a:pPr algn="ctr">
                        <a:defRPr sz="800"/>
                      </a:pPr>
                      <a:r>
                        <a:t>187</a:t>
                      </a:r>
                    </a:p>
                  </a:txBody>
                  <a:tcPr/>
                </a:tc>
              </a:tr>
              <a:tr h="228600">
                <a:tc>
                  <a:txBody>
                    <a:bodyPr/>
                    <a:lstStyle/>
                    <a:p>
                      <a:pPr algn="ctr">
                        <a:defRPr sz="800"/>
                      </a:pPr>
                      <a:r>
                        <a:t>Scour Protection</a:t>
                      </a:r>
                    </a:p>
                  </a:txBody>
                  <a:tcPr/>
                </a:tc>
                <a:tc>
                  <a:txBody>
                    <a:bodyPr/>
                    <a:lstStyle/>
                    <a:p>
                      <a:pPr algn="ctr">
                        <a:defRPr sz="800"/>
                      </a:pPr>
                      <a:r>
                        <a:t>20</a:t>
                      </a:r>
                    </a:p>
                  </a:txBody>
                  <a:tcPr/>
                </a:tc>
              </a:tr>
              <a:tr h="228600">
                <a:tc>
                  <a:txBody>
                    <a:bodyPr/>
                    <a:lstStyle/>
                    <a:p>
                      <a:pPr algn="ctr">
                        <a:defRPr sz="800"/>
                      </a:pPr>
                      <a:r>
                        <a:t>Substructure</a:t>
                      </a:r>
                    </a:p>
                  </a:txBody>
                  <a:tcPr/>
                </a:tc>
                <a:tc>
                  <a:txBody>
                    <a:bodyPr/>
                    <a:lstStyle/>
                    <a:p>
                      <a:pPr algn="ctr">
                        <a:defRPr sz="800"/>
                      </a:pPr>
                      <a:r>
                        <a:t>589</a:t>
                      </a:r>
                    </a:p>
                  </a:txBody>
                  <a:tcPr/>
                </a:tc>
              </a:tr>
              <a:tr h="228600">
                <a:tc>
                  <a:txBody>
                    <a:bodyPr/>
                    <a:lstStyle/>
                    <a:p>
                      <a:pPr algn="ctr">
                        <a:defRPr sz="800"/>
                      </a:pPr>
                      <a:r>
                        <a:t>Installation</a:t>
                      </a:r>
                    </a:p>
                  </a:txBody>
                  <a:tcPr/>
                </a:tc>
                <a:tc>
                  <a:txBody>
                    <a:bodyPr/>
                    <a:lstStyle/>
                    <a:p>
                      <a:pPr algn="ctr">
                        <a:defRPr sz="800"/>
                      </a:pPr>
                      <a:r>
                        <a:t>670</a:t>
                      </a:r>
                    </a:p>
                  </a:txBody>
                  <a:tcPr/>
                </a:tc>
              </a:tr>
              <a:tr h="228600">
                <a:tc>
                  <a:txBody>
                    <a:bodyPr/>
                    <a:lstStyle/>
                    <a:p>
                      <a:pPr algn="ctr">
                        <a:defRPr sz="800"/>
                      </a:pPr>
                      <a:r>
                        <a:t>Project</a:t>
                      </a:r>
                    </a:p>
                  </a:txBody>
                  <a:tcPr/>
                </a:tc>
                <a:tc>
                  <a:txBody>
                    <a:bodyPr/>
                    <a:lstStyle/>
                    <a:p>
                      <a:pPr algn="ctr">
                        <a:defRPr sz="800"/>
                      </a:pPr>
                      <a:r>
                        <a:t>98</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810</a:t>
                      </a:r>
                    </a:p>
                  </a:txBody>
                  <a:tcPr/>
                </a:tc>
              </a:tr>
              <a:tr h="228600">
                <a:tc>
                  <a:txBody>
                    <a:bodyPr/>
                    <a:lstStyle/>
                    <a:p>
                      <a:pPr algn="ctr">
                        <a:defRPr sz="800"/>
                      </a:pPr>
                      <a:r>
                        <a:t>Construction Insurance</a:t>
                      </a:r>
                    </a:p>
                  </a:txBody>
                  <a:tcPr/>
                </a:tc>
                <a:tc>
                  <a:txBody>
                    <a:bodyPr/>
                    <a:lstStyle/>
                    <a:p>
                      <a:pPr algn="ctr">
                        <a:defRPr sz="800"/>
                      </a:pPr>
                      <a:r>
                        <a:t>44</a:t>
                      </a:r>
                    </a:p>
                  </a:txBody>
                  <a:tcPr/>
                </a:tc>
              </a:tr>
              <a:tr h="228600">
                <a:tc>
                  <a:txBody>
                    <a:bodyPr/>
                    <a:lstStyle/>
                    <a:p>
                      <a:pPr algn="ctr">
                        <a:defRPr sz="800"/>
                      </a:pPr>
                      <a:r>
                        <a:t>Decommissioning</a:t>
                      </a:r>
                    </a:p>
                  </a:txBody>
                  <a:tcPr/>
                </a:tc>
                <a:tc>
                  <a:txBody>
                    <a:bodyPr/>
                    <a:lstStyle/>
                    <a:p>
                      <a:pPr algn="ctr">
                        <a:defRPr sz="800"/>
                      </a:pPr>
                      <a:r>
                        <a:t>116</a:t>
                      </a:r>
                    </a:p>
                  </a:txBody>
                  <a:tcPr/>
                </a:tc>
              </a:tr>
              <a:tr h="228600">
                <a:tc>
                  <a:txBody>
                    <a:bodyPr/>
                    <a:lstStyle/>
                    <a:p>
                      <a:pPr algn="ctr">
                        <a:defRPr sz="800"/>
                      </a:pPr>
                      <a:r>
                        <a:t>Construction Financing</a:t>
                      </a:r>
                    </a:p>
                  </a:txBody>
                  <a:tcPr/>
                </a:tc>
                <a:tc>
                  <a:txBody>
                    <a:bodyPr/>
                    <a:lstStyle/>
                    <a:p>
                      <a:pPr algn="ctr">
                        <a:defRPr sz="800"/>
                      </a:pPr>
                      <a:r>
                        <a:t>192</a:t>
                      </a:r>
                    </a:p>
                  </a:txBody>
                  <a:tcPr/>
                </a:tc>
              </a:tr>
              <a:tr h="228600">
                <a:tc>
                  <a:txBody>
                    <a:bodyPr/>
                    <a:lstStyle/>
                    <a:p>
                      <a:pPr algn="ctr">
                        <a:defRPr sz="800"/>
                      </a:pPr>
                      <a:r>
                        <a:t>Procurement Contingency</a:t>
                      </a:r>
                    </a:p>
                  </a:txBody>
                  <a:tcPr/>
                </a:tc>
                <a:tc>
                  <a:txBody>
                    <a:bodyPr/>
                    <a:lstStyle/>
                    <a:p>
                      <a:pPr algn="ctr">
                        <a:defRPr sz="800"/>
                      </a:pPr>
                      <a:r>
                        <a:t>182</a:t>
                      </a:r>
                    </a:p>
                  </a:txBody>
                  <a:tcPr/>
                </a:tc>
              </a:tr>
              <a:tr h="228600">
                <a:tc>
                  <a:txBody>
                    <a:bodyPr/>
                    <a:lstStyle/>
                    <a:p>
                      <a:pPr algn="ctr">
                        <a:defRPr sz="800"/>
                      </a:pPr>
                      <a:r>
                        <a:t>Install. Contingency</a:t>
                      </a:r>
                    </a:p>
                  </a:txBody>
                  <a:tcPr/>
                </a:tc>
                <a:tc>
                  <a:txBody>
                    <a:bodyPr/>
                    <a:lstStyle/>
                    <a:p>
                      <a:pPr algn="ctr">
                        <a:defRPr sz="800"/>
                      </a:pPr>
                      <a:r>
                        <a:t>231</a:t>
                      </a:r>
                    </a:p>
                  </a:txBody>
                  <a:tcPr/>
                </a:tc>
              </a:tr>
              <a:tr h="228600">
                <a:tc>
                  <a:txBody>
                    <a:bodyPr/>
                    <a:lstStyle/>
                    <a:p>
                      <a:pPr algn="ctr">
                        <a:defRPr sz="800"/>
                      </a:pPr>
                      <a:r>
                        <a:t>Project Completion</a:t>
                      </a:r>
                    </a:p>
                  </a:txBody>
                  <a:tcPr/>
                </a:tc>
                <a:tc>
                  <a:txBody>
                    <a:bodyPr/>
                    <a:lstStyle/>
                    <a:p>
                      <a:pPr algn="ctr">
                        <a:defRPr sz="800"/>
                      </a:pPr>
                      <a:r>
                        <a:t>44</a:t>
                      </a:r>
                    </a:p>
                  </a:txBody>
                  <a:tcPr/>
                </a:tc>
              </a:tr>
              <a:tr h="228600">
                <a:tc>
                  <a:txBody>
                    <a:bodyPr/>
                    <a:lstStyle/>
                    <a:p>
                      <a:pPr algn="ctr">
                        <a:defRPr sz="800"/>
                      </a:pPr>
                      <a:r>
                        <a:t>Total CapEx</a:t>
                      </a:r>
                    </a:p>
                  </a:txBody>
                  <a:tcPr/>
                </a:tc>
                <a:tc>
                  <a:txBody>
                    <a:bodyPr/>
                    <a:lstStyle/>
                    <a:p>
                      <a:pPr algn="ctr">
                        <a:defRPr sz="800"/>
                      </a:pPr>
                      <a:r>
                        <a:t>4,640</a:t>
                      </a:r>
                    </a:p>
                  </a:txBody>
                  <a:tcPr/>
                </a:tc>
              </a:tr>
            </a:tbl>
          </a:graphicData>
        </a:graphic>
      </p:graphicFrame>
      <p:pic>
        <p:nvPicPr>
          <p:cNvPr id="14" name="Picture 13" descr="FBOW_capex_donut.png"/>
          <p:cNvPicPr>
            <a:picLocks noChangeAspect="1"/>
          </p:cNvPicPr>
          <p:nvPr/>
        </p:nvPicPr>
        <p:blipFill>
          <a:blip r:embed="rId6"/>
          <a:stretch>
            <a:fillRect/>
          </a:stretch>
        </p:blipFill>
        <p:spPr>
          <a:xfrm>
            <a:off x="1643062" y="228600"/>
            <a:ext cx="5857875" cy="4686300"/>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($2022/kW)</a:t>
                      </a:r>
                    </a:p>
                  </a:txBody>
                  <a:tcPr>
                    <a:solidFill>
                      <a:srgbClr val="D9D9D9"/>
                    </a:solidFill>
                  </a:tcPr>
                </a:tc>
              </a:tr>
              <a:tr h="228600">
                <a:tc>
                  <a:txBody>
                    <a:bodyPr/>
                    <a:lstStyle/>
                    <a:p>
                      <a:pPr algn="ctr">
                        <a:defRPr sz="800"/>
                      </a:pPr>
                      <a:r>
                        <a:t>Total Turbine</a:t>
                      </a:r>
                    </a:p>
                  </a:txBody>
                  <a:tcPr/>
                </a:tc>
                <a:tc>
                  <a:txBody>
                    <a:bodyPr/>
                    <a:lstStyle/>
                    <a:p>
                      <a:pPr algn="ctr">
                        <a:defRPr sz="800"/>
                      </a:pPr>
                      <a:r>
                        <a:t>1,700</a:t>
                      </a:r>
                    </a:p>
                  </a:txBody>
                  <a:tcPr/>
                </a:tc>
              </a:tr>
              <a:tr h="228600">
                <a:tc>
                  <a:txBody>
                    <a:bodyPr/>
                    <a:lstStyle/>
                    <a:p>
                      <a:pPr algn="ctr">
                        <a:defRPr sz="800"/>
                      </a:pPr>
                      <a:r>
                        <a:t>Turbine</a:t>
                      </a:r>
                    </a:p>
                  </a:txBody>
                  <a:tcPr/>
                </a:tc>
                <a:tc>
                  <a:txBody>
                    <a:bodyPr/>
                    <a:lstStyle/>
                    <a:p>
                      <a:pPr algn="ctr">
                        <a:defRPr sz="800"/>
                      </a:pPr>
                      <a:r>
                        <a:t>1,700</a:t>
                      </a:r>
                    </a:p>
                  </a:txBody>
                  <a:tcPr/>
                </a:tc>
              </a:tr>
              <a:tr h="228600">
                <a:tc>
                  <a:txBody>
                    <a:bodyPr/>
                    <a:lstStyle/>
                    <a:p>
                      <a:pPr algn="ctr">
                        <a:defRPr sz="800"/>
                      </a:pPr>
                      <a:r>
                        <a:t>Total Balance of System</a:t>
                      </a:r>
                    </a:p>
                  </a:txBody>
                  <a:tcPr/>
                </a:tc>
                <a:tc>
                  <a:txBody>
                    <a:bodyPr/>
                    <a:lstStyle/>
                    <a:p>
                      <a:pPr algn="ctr">
                        <a:defRPr sz="800"/>
                      </a:pPr>
                      <a:r>
                        <a:t>3,409</a:t>
                      </a:r>
                    </a:p>
                  </a:txBody>
                  <a:tcPr/>
                </a:tc>
              </a:tr>
              <a:tr h="228600">
                <a:tc>
                  <a:txBody>
                    <a:bodyPr/>
                    <a:lstStyle/>
                    <a:p>
                      <a:pPr algn="ctr">
                        <a:defRPr sz="800"/>
                      </a:pPr>
                      <a:r>
                        <a:t>Array System</a:t>
                      </a:r>
                    </a:p>
                  </a:txBody>
                  <a:tcPr/>
                </a:tc>
                <a:tc>
                  <a:txBody>
                    <a:bodyPr/>
                    <a:lstStyle/>
                    <a:p>
                      <a:pPr algn="ctr">
                        <a:defRPr sz="800"/>
                      </a:pPr>
                      <a:r>
                        <a:t>251</a:t>
                      </a:r>
                    </a:p>
                  </a:txBody>
                  <a:tcPr/>
                </a:tc>
              </a:tr>
              <a:tr h="228600">
                <a:tc>
                  <a:txBody>
                    <a:bodyPr/>
                    <a:lstStyle/>
                    <a:p>
                      <a:pPr algn="ctr">
                        <a:defRPr sz="800"/>
                      </a:pPr>
                      <a:r>
                        <a:t>Export System</a:t>
                      </a:r>
                    </a:p>
                  </a:txBody>
                  <a:tcPr/>
                </a:tc>
                <a:tc>
                  <a:txBody>
                    <a:bodyPr/>
                    <a:lstStyle/>
                    <a:p>
                      <a:pPr algn="ctr">
                        <a:defRPr sz="800"/>
                      </a:pPr>
                      <a:r>
                        <a:t>143</a:t>
                      </a:r>
                    </a:p>
                  </a:txBody>
                  <a:tcPr/>
                </a:tc>
              </a:tr>
              <a:tr h="228600">
                <a:tc>
                  <a:txBody>
                    <a:bodyPr/>
                    <a:lstStyle/>
                    <a:p>
                      <a:pPr algn="ctr">
                        <a:defRPr sz="800"/>
                      </a:pPr>
                      <a:r>
                        <a:t>Offshore Substation</a:t>
                      </a:r>
                    </a:p>
                  </a:txBody>
                  <a:tcPr/>
                </a:tc>
                <a:tc>
                  <a:txBody>
                    <a:bodyPr/>
                    <a:lstStyle/>
                    <a:p>
                      <a:pPr algn="ctr">
                        <a:defRPr sz="800"/>
                      </a:pPr>
                      <a:r>
                        <a:t>187</a:t>
                      </a:r>
                    </a:p>
                  </a:txBody>
                  <a:tcPr/>
                </a:tc>
              </a:tr>
              <a:tr h="228600">
                <a:tc>
                  <a:txBody>
                    <a:bodyPr/>
                    <a:lstStyle/>
                    <a:p>
                      <a:pPr algn="ctr">
                        <a:defRPr sz="800"/>
                      </a:pPr>
                      <a:r>
                        <a:t>Substructure</a:t>
                      </a:r>
                    </a:p>
                  </a:txBody>
                  <a:tcPr/>
                </a:tc>
                <a:tc>
                  <a:txBody>
                    <a:bodyPr/>
                    <a:lstStyle/>
                    <a:p>
                      <a:pPr algn="ctr">
                        <a:defRPr sz="800"/>
                      </a:pPr>
                      <a:r>
                        <a:t>1,189</a:t>
                      </a:r>
                    </a:p>
                  </a:txBody>
                  <a:tcPr/>
                </a:tc>
              </a:tr>
              <a:tr h="228600">
                <a:tc>
                  <a:txBody>
                    <a:bodyPr/>
                    <a:lstStyle/>
                    <a:p>
                      <a:pPr algn="ctr">
                        <a:defRPr sz="800"/>
                      </a:pPr>
                      <a:r>
                        <a:t>Mooring System</a:t>
                      </a:r>
                    </a:p>
                  </a:txBody>
                  <a:tcPr/>
                </a:tc>
                <a:tc>
                  <a:txBody>
                    <a:bodyPr/>
                    <a:lstStyle/>
                    <a:p>
                      <a:pPr algn="ctr">
                        <a:defRPr sz="800"/>
                      </a:pPr>
                      <a:r>
                        <a:t>519</a:t>
                      </a:r>
                    </a:p>
                  </a:txBody>
                  <a:tcPr/>
                </a:tc>
              </a:tr>
              <a:tr h="228600">
                <a:tc>
                  <a:txBody>
                    <a:bodyPr/>
                    <a:lstStyle/>
                    <a:p>
                      <a:pPr algn="ctr">
                        <a:defRPr sz="800"/>
                      </a:pPr>
                      <a:r>
                        <a:t>Installation</a:t>
                      </a:r>
                    </a:p>
                  </a:txBody>
                  <a:tcPr/>
                </a:tc>
                <a:tc>
                  <a:txBody>
                    <a:bodyPr/>
                    <a:lstStyle/>
                    <a:p>
                      <a:pPr algn="ctr">
                        <a:defRPr sz="800"/>
                      </a:pPr>
                      <a:r>
                        <a:t>854</a:t>
                      </a:r>
                    </a:p>
                  </a:txBody>
                  <a:tcPr/>
                </a:tc>
              </a:tr>
              <a:tr h="228600">
                <a:tc>
                  <a:txBody>
                    <a:bodyPr/>
                    <a:lstStyle/>
                    <a:p>
                      <a:pPr algn="ctr">
                        <a:defRPr sz="800"/>
                      </a:pPr>
                      <a:r>
                        <a:t>Project</a:t>
                      </a:r>
                    </a:p>
                  </a:txBody>
                  <a:tcPr/>
                </a:tc>
                <a:tc>
                  <a:txBody>
                    <a:bodyPr/>
                    <a:lstStyle/>
                    <a:p>
                      <a:pPr algn="ctr">
                        <a:defRPr sz="800"/>
                      </a:pPr>
                      <a:r>
                        <a:t>98</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1,060</a:t>
                      </a:r>
                    </a:p>
                  </a:txBody>
                  <a:tcPr/>
                </a:tc>
              </a:tr>
              <a:tr h="228600">
                <a:tc>
                  <a:txBody>
                    <a:bodyPr/>
                    <a:lstStyle/>
                    <a:p>
                      <a:pPr algn="ctr">
                        <a:defRPr sz="800"/>
                      </a:pPr>
                      <a:r>
                        <a:t>Construction Insurance</a:t>
                      </a:r>
                    </a:p>
                  </a:txBody>
                  <a:tcPr/>
                </a:tc>
                <a:tc>
                  <a:txBody>
                    <a:bodyPr/>
                    <a:lstStyle/>
                    <a:p>
                      <a:pPr algn="ctr">
                        <a:defRPr sz="800"/>
                      </a:pPr>
                      <a:r>
                        <a:t>59</a:t>
                      </a:r>
                    </a:p>
                  </a:txBody>
                  <a:tcPr/>
                </a:tc>
              </a:tr>
              <a:tr h="228600">
                <a:tc>
                  <a:txBody>
                    <a:bodyPr/>
                    <a:lstStyle/>
                    <a:p>
                      <a:pPr algn="ctr">
                        <a:defRPr sz="800"/>
                      </a:pPr>
                      <a:r>
                        <a:t>Decomissioning</a:t>
                      </a:r>
                    </a:p>
                  </a:txBody>
                  <a:tcPr/>
                </a:tc>
                <a:tc>
                  <a:txBody>
                    <a:bodyPr/>
                    <a:lstStyle/>
                    <a:p>
                      <a:pPr algn="ctr">
                        <a:defRPr sz="800"/>
                      </a:pPr>
                      <a:r>
                        <a:t>147</a:t>
                      </a:r>
                    </a:p>
                  </a:txBody>
                  <a:tcPr/>
                </a:tc>
              </a:tr>
              <a:tr h="228600">
                <a:tc>
                  <a:txBody>
                    <a:bodyPr/>
                    <a:lstStyle/>
                    <a:p>
                      <a:pPr algn="ctr">
                        <a:defRPr sz="800"/>
                      </a:pPr>
                      <a:r>
                        <a:t>Construction Financing</a:t>
                      </a:r>
                    </a:p>
                  </a:txBody>
                  <a:tcPr/>
                </a:tc>
                <a:tc>
                  <a:txBody>
                    <a:bodyPr/>
                    <a:lstStyle/>
                    <a:p>
                      <a:pPr algn="ctr">
                        <a:defRPr sz="800"/>
                      </a:pPr>
                      <a:r>
                        <a:t>255</a:t>
                      </a:r>
                    </a:p>
                  </a:txBody>
                  <a:tcPr/>
                </a:tc>
              </a:tr>
              <a:tr h="228600">
                <a:tc>
                  <a:txBody>
                    <a:bodyPr/>
                    <a:lstStyle/>
                    <a:p>
                      <a:pPr algn="ctr">
                        <a:defRPr sz="800"/>
                      </a:pPr>
                      <a:r>
                        <a:t>Procurement Contingency</a:t>
                      </a:r>
                    </a:p>
                  </a:txBody>
                  <a:tcPr/>
                </a:tc>
                <a:tc>
                  <a:txBody>
                    <a:bodyPr/>
                    <a:lstStyle/>
                    <a:p>
                      <a:pPr algn="ctr">
                        <a:defRPr sz="800"/>
                      </a:pPr>
                      <a:r>
                        <a:t>245</a:t>
                      </a:r>
                    </a:p>
                  </a:txBody>
                  <a:tcPr/>
                </a:tc>
              </a:tr>
              <a:tr h="228600">
                <a:tc>
                  <a:txBody>
                    <a:bodyPr/>
                    <a:lstStyle/>
                    <a:p>
                      <a:pPr algn="ctr">
                        <a:defRPr sz="800"/>
                      </a:pPr>
                      <a:r>
                        <a:t>Install. Contingency </a:t>
                      </a:r>
                    </a:p>
                  </a:txBody>
                  <a:tcPr/>
                </a:tc>
                <a:tc>
                  <a:txBody>
                    <a:bodyPr/>
                    <a:lstStyle/>
                    <a:p>
                      <a:pPr algn="ctr">
                        <a:defRPr sz="800"/>
                      </a:pPr>
                      <a:r>
                        <a:t>295</a:t>
                      </a:r>
                    </a:p>
                  </a:txBody>
                  <a:tcPr/>
                </a:tc>
              </a:tr>
              <a:tr h="228600">
                <a:tc>
                  <a:txBody>
                    <a:bodyPr/>
                    <a:lstStyle/>
                    <a:p>
                      <a:pPr algn="ctr">
                        <a:defRPr sz="800"/>
                      </a:pPr>
                      <a:r>
                        <a:t>Project Completion </a:t>
                      </a:r>
                    </a:p>
                  </a:txBody>
                  <a:tcPr/>
                </a:tc>
                <a:tc>
                  <a:txBody>
                    <a:bodyPr/>
                    <a:lstStyle/>
                    <a:p>
                      <a:pPr algn="ctr">
                        <a:defRPr sz="800"/>
                      </a:pPr>
                      <a:r>
                        <a:t>59</a:t>
                      </a:r>
                    </a:p>
                  </a:txBody>
                  <a:tcPr/>
                </a:tc>
              </a:tr>
              <a:tr h="228600">
                <a:tc>
                  <a:txBody>
                    <a:bodyPr/>
                    <a:lstStyle/>
                    <a:p>
                      <a:pPr algn="ctr">
                        <a:defRPr sz="800"/>
                      </a:pPr>
                      <a:r>
                        <a:t>Total CapEx</a:t>
                      </a:r>
                    </a:p>
                  </a:txBody>
                  <a:tcPr/>
                </a:tc>
                <a:tc>
                  <a:txBody>
                    <a:bodyPr/>
                    <a:lstStyle/>
                    <a:p>
                      <a:pPr algn="ctr">
                        <a:defRPr sz="800"/>
                      </a:pPr>
                      <a:r>
                        <a:t>6,169</a:t>
                      </a:r>
                    </a:p>
                  </a:txBody>
                  <a:tcPr/>
                </a:tc>
              </a:tr>
            </a:tbl>
          </a:graphicData>
        </a:graphic>
      </p:graphicFrame>
      <p:pic>
        <p:nvPicPr>
          <p:cNvPr id="9" name="Picture 8" descr="FLOW_capex_donut.png"/>
          <p:cNvPicPr>
            <a:picLocks noChangeAspect="1"/>
          </p:cNvPicPr>
          <p:nvPr/>
        </p:nvPicPr>
        <p:blipFill>
          <a:blip r:embed="rId6"/>
          <a:stretch>
            <a:fillRect/>
          </a:stretch>
        </p:blipFill>
        <p:spPr>
          <a:xfrm>
            <a:off x="1643062" y="228600"/>
            <a:ext cx="5857875" cy="4686300"/>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$95/MWh and $145/MWh,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nvGraphicFramePr>
        <p:xfrm>
          <a:off x="914400" y="914400"/>
          <a:ext cx="5486400" cy="1828800"/>
        </p:xfrm>
        <a:graphic>
          <a:graphicData uri="http://schemas.openxmlformats.org/drawingml/2006/table">
            <a:tbl>
              <a:tblPr firstRow="1" bandRow="1">
                <a:tableStyleId>{5C22544A-7EE6-4342-B048-85BDC9FD1C3A}</a:tableStyleId>
              </a:tblPr>
              <a:tblGrid>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 (Fixed-Bottom)</a:t>
                      </a:r>
                    </a:p>
                  </a:txBody>
                  <a:tcPr/>
                </a:tc>
                <a:tc>
                  <a:txBody>
                    <a:bodyPr/>
                    <a:lstStyle/>
                    <a:p>
                      <a:pPr algn="ctr">
                        <a:defRPr sz="800"/>
                      </a:pPr>
                      <a:r>
                        <a:t>Utility Scale (Floating)</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12.0</a:t>
                      </a:r>
                    </a:p>
                  </a:txBody>
                  <a:tcPr/>
                </a:tc>
                <a:tc>
                  <a:txBody>
                    <a:bodyPr/>
                    <a:lstStyle/>
                    <a:p>
                      <a:pPr algn="ctr">
                        <a:defRPr sz="800"/>
                      </a:pPr>
                      <a:r>
                        <a:t>12.0</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4,640</a:t>
                      </a:r>
                    </a:p>
                  </a:txBody>
                  <a:tcPr/>
                </a:tc>
                <a:tc>
                  <a:txBody>
                    <a:bodyPr/>
                    <a:lstStyle/>
                    <a:p>
                      <a:pPr algn="ctr">
                        <a:defRPr sz="800"/>
                      </a:pPr>
                      <a:r>
                        <a:t>6,169</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6.48</a:t>
                      </a:r>
                    </a:p>
                  </a:txBody>
                  <a:tcPr/>
                </a:tc>
                <a:tc>
                  <a:txBody>
                    <a:bodyPr/>
                    <a:lstStyle/>
                    <a:p>
                      <a:pPr algn="ctr">
                        <a:defRPr sz="800"/>
                      </a:pPr>
                      <a:r>
                        <a:t>6.48</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108</a:t>
                      </a:r>
                    </a:p>
                  </a:txBody>
                  <a:tcPr/>
                </a:tc>
                <a:tc>
                  <a:txBody>
                    <a:bodyPr/>
                    <a:lstStyle/>
                    <a:p>
                      <a:pPr algn="ctr">
                        <a:defRPr sz="800"/>
                      </a:pPr>
                      <a:r>
                        <a:t>87</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4,295</a:t>
                      </a:r>
                    </a:p>
                  </a:txBody>
                  <a:tcPr/>
                </a:tc>
                <a:tc>
                  <a:txBody>
                    <a:bodyPr/>
                    <a:lstStyle/>
                    <a:p>
                      <a:pPr algn="ctr">
                        <a:defRPr sz="800"/>
                      </a:pPr>
                      <a:r>
                        <a:t>3,346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95</a:t>
                      </a:r>
                    </a:p>
                  </a:txBody>
                  <a:tcPr/>
                </a:tc>
                <a:tc>
                  <a:txBody>
                    <a:bodyPr/>
                    <a:lstStyle/>
                    <a:p>
                      <a:pPr algn="ctr">
                        <a:defRPr sz="800"/>
                      </a:pPr>
                      <a:r>
                        <a:t>145</a:t>
                      </a:r>
                    </a:p>
                  </a:txBody>
                  <a:tcPr/>
                </a:tc>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228600" y="641350"/>
            <a:ext cx="8686800" cy="3860799"/>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228600" y="641350"/>
            <a:ext cx="8686800" cy="3860799"/>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Residential</a:t>
                      </a:r>
                    </a:p>
                  </a:txBody>
                  <a:tcPr>
                    <a:solidFill>
                      <a:srgbClr val="D9D9D9"/>
                    </a:solidFill>
                  </a:tcPr>
                </a:tc>
                <a:tc>
                  <a:txBody>
                    <a:bodyPr/>
                    <a:lstStyle/>
                    <a:p>
                      <a:pPr algn="ctr">
                        <a:defRPr b="1" sz="800"/>
                      </a:pPr>
                      <a:r>
                        <a:t>Commercial</a:t>
                      </a:r>
                    </a:p>
                  </a:txBody>
                  <a:tcPr>
                    <a:solidFill>
                      <a:srgbClr val="D9D9D9"/>
                    </a:solidFill>
                  </a:tcPr>
                </a:tc>
                <a:tc>
                  <a:txBody>
                    <a:bodyPr/>
                    <a:lstStyle/>
                    <a:p>
                      <a:pPr algn="ctr">
                        <a:defRPr b="1" sz="800"/>
                      </a:pPr>
                      <a:r>
                        <a:t>Large</a:t>
                      </a:r>
                    </a:p>
                  </a:txBody>
                  <a:tcPr>
                    <a:solidFill>
                      <a:srgbClr val="D9D9D9"/>
                    </a:solidFill>
                  </a:tcPr>
                </a:tc>
                <a:tc>
                  <a:txBody>
                    <a:bodyPr/>
                    <a:lstStyle/>
                    <a:p>
                      <a:pPr algn="ctr">
                        <a:defRPr b="1" sz="800"/>
                      </a:pPr>
                      <a:r>
                        <a:t>Units</a:t>
                      </a:r>
                    </a:p>
                  </a:txBody>
                  <a:tcPr>
                    <a:solidFill>
                      <a:srgbClr val="D9D9D9"/>
                    </a:solidFill>
                  </a:tcPr>
                </a:tc>
              </a:tr>
              <a:tr h="228600">
                <a:tc>
                  <a:txBody>
                    <a:bodyPr/>
                    <a:lstStyle/>
                    <a:p>
                      <a:pPr algn="ctr">
                        <a:defRPr sz="800"/>
                      </a:pPr>
                      <a:r>
                        <a:t>Wind Turbine CapEx</a:t>
                      </a:r>
                    </a:p>
                  </a:txBody>
                  <a:tcPr/>
                </a:tc>
                <a:tc>
                  <a:txBody>
                    <a:bodyPr/>
                    <a:lstStyle/>
                    <a:p>
                      <a:pPr algn="ctr">
                        <a:defRPr sz="800"/>
                      </a:pPr>
                      <a:r>
                        <a:t>3,823</a:t>
                      </a:r>
                    </a:p>
                  </a:txBody>
                  <a:tcPr/>
                </a:tc>
                <a:tc>
                  <a:txBody>
                    <a:bodyPr/>
                    <a:lstStyle/>
                    <a:p>
                      <a:pPr algn="ctr">
                        <a:defRPr sz="800"/>
                      </a:pPr>
                      <a:r>
                        <a:t>3,723</a:t>
                      </a:r>
                    </a:p>
                  </a:txBody>
                  <a:tcPr/>
                </a:tc>
                <a:tc>
                  <a:txBody>
                    <a:bodyPr/>
                    <a:lstStyle/>
                    <a:p>
                      <a:pPr algn="ctr">
                        <a:defRPr sz="800"/>
                      </a:pPr>
                      <a:r>
                        <a:t>2,392</a:t>
                      </a:r>
                    </a:p>
                  </a:txBody>
                  <a:tcPr/>
                </a:tc>
                <a:tc>
                  <a:txBody>
                    <a:bodyPr/>
                    <a:lstStyle/>
                    <a:p>
                      <a:pPr algn="ctr">
                        <a:defRPr sz="800"/>
                      </a:pPr>
                      <a:r>
                        <a:t>$2022/kW</a:t>
                      </a:r>
                    </a:p>
                  </a:txBody>
                  <a:tcPr/>
                </a:tc>
              </a:tr>
              <a:tr h="228600">
                <a:tc>
                  <a:txBody>
                    <a:bodyPr/>
                    <a:lstStyle/>
                    <a:p>
                      <a:pPr algn="ctr">
                        <a:defRPr sz="800"/>
                      </a:pPr>
                      <a:r>
                        <a:t>BOS CapEx</a:t>
                      </a:r>
                    </a:p>
                  </a:txBody>
                  <a:tcPr/>
                </a:tc>
                <a:tc>
                  <a:txBody>
                    <a:bodyPr/>
                    <a:lstStyle/>
                    <a:p>
                      <a:pPr algn="ctr">
                        <a:defRPr sz="800"/>
                      </a:pPr>
                      <a:r>
                        <a:t>4,602</a:t>
                      </a:r>
                    </a:p>
                  </a:txBody>
                  <a:tcPr/>
                </a:tc>
                <a:tc>
                  <a:txBody>
                    <a:bodyPr/>
                    <a:lstStyle/>
                    <a:p>
                      <a:pPr algn="ctr">
                        <a:defRPr sz="800"/>
                      </a:pPr>
                      <a:r>
                        <a:t>2,604</a:t>
                      </a:r>
                    </a:p>
                  </a:txBody>
                  <a:tcPr/>
                </a:tc>
                <a:tc>
                  <a:txBody>
                    <a:bodyPr/>
                    <a:lstStyle/>
                    <a:p>
                      <a:pPr algn="ctr">
                        <a:defRPr sz="800"/>
                      </a:pPr>
                      <a:r>
                        <a:t>878</a:t>
                      </a:r>
                    </a:p>
                  </a:txBody>
                  <a:tcPr/>
                </a:tc>
                <a:tc>
                  <a:txBody>
                    <a:bodyPr/>
                    <a:lstStyle/>
                    <a:p>
                      <a:pPr algn="ctr">
                        <a:defRPr sz="800"/>
                      </a:pPr>
                      <a:r>
                        <a:t>$2022/kW</a:t>
                      </a:r>
                    </a:p>
                  </a:txBody>
                  <a:tcPr/>
                </a:tc>
              </a:tr>
              <a:tr h="228600">
                <a:tc>
                  <a:txBody>
                    <a:bodyPr/>
                    <a:lstStyle/>
                    <a:p>
                      <a:pPr algn="ctr">
                        <a:defRPr sz="800"/>
                      </a:pPr>
                      <a:r>
                        <a:t>Total CapEx</a:t>
                      </a:r>
                    </a:p>
                  </a:txBody>
                  <a:tcPr/>
                </a:tc>
                <a:tc>
                  <a:txBody>
                    <a:bodyPr/>
                    <a:lstStyle/>
                    <a:p>
                      <a:pPr algn="ctr">
                        <a:defRPr sz="800"/>
                      </a:pPr>
                      <a:r>
                        <a:t>8,425</a:t>
                      </a:r>
                    </a:p>
                  </a:txBody>
                  <a:tcPr/>
                </a:tc>
                <a:tc>
                  <a:txBody>
                    <a:bodyPr/>
                    <a:lstStyle/>
                    <a:p>
                      <a:pPr algn="ctr">
                        <a:defRPr sz="800"/>
                      </a:pPr>
                      <a:r>
                        <a:t>6,327</a:t>
                      </a:r>
                    </a:p>
                  </a:txBody>
                  <a:tcPr/>
                </a:tc>
                <a:tc>
                  <a:txBody>
                    <a:bodyPr/>
                    <a:lstStyle/>
                    <a:p>
                      <a:pPr algn="ctr">
                        <a:defRPr sz="800"/>
                      </a:pPr>
                      <a:r>
                        <a:t>3,270</a:t>
                      </a:r>
                    </a:p>
                  </a:txBody>
                  <a:tcPr/>
                </a:tc>
                <a:tc>
                  <a:txBody>
                    <a:bodyPr/>
                    <a:lstStyle/>
                    <a:p>
                      <a:pPr algn="ctr">
                        <a:defRPr sz="800"/>
                      </a:pPr>
                      <a:r>
                        <a:t>$2022/kW</a:t>
                      </a:r>
                    </a:p>
                  </a:txBody>
                  <a:tcPr/>
                </a:tc>
              </a:tr>
              <a:tr h="228600">
                <a:tc>
                  <a:txBody>
                    <a:bodyPr/>
                    <a:lstStyle/>
                    <a:p>
                      <a:pPr algn="ctr">
                        <a:defRPr sz="800"/>
                      </a:pPr>
                      <a:r>
                        <a:t>OpEx</a:t>
                      </a:r>
                    </a:p>
                  </a:txBody>
                  <a:tcPr/>
                </a:tc>
                <a:tc>
                  <a:txBody>
                    <a:bodyPr/>
                    <a:lstStyle/>
                    <a:p>
                      <a:pPr algn="ctr">
                        <a:defRPr sz="800"/>
                      </a:pPr>
                      <a:r>
                        <a:t>39</a:t>
                      </a:r>
                    </a:p>
                  </a:txBody>
                  <a:tcPr/>
                </a:tc>
                <a:tc>
                  <a:txBody>
                    <a:bodyPr/>
                    <a:lstStyle/>
                    <a:p>
                      <a:pPr algn="ctr">
                        <a:defRPr sz="800"/>
                      </a:pPr>
                      <a:r>
                        <a:t>39</a:t>
                      </a:r>
                    </a:p>
                  </a:txBody>
                  <a:tcPr/>
                </a:tc>
                <a:tc>
                  <a:txBody>
                    <a:bodyPr/>
                    <a:lstStyle/>
                    <a:p>
                      <a:pPr algn="ctr">
                        <a:defRPr sz="800"/>
                      </a:pPr>
                      <a:r>
                        <a:t>39</a:t>
                      </a:r>
                    </a:p>
                  </a:txBody>
                  <a:tcPr/>
                </a:tc>
                <a:tc>
                  <a:txBody>
                    <a:bodyPr/>
                    <a:lstStyle/>
                    <a:p>
                      <a:pPr algn="ctr">
                        <a:defRPr sz="800"/>
                      </a:pPr>
                      <a:r>
                        <a:t>$2022/kW/yr</a:t>
                      </a:r>
                    </a:p>
                  </a:txBody>
                  <a:tcPr/>
                </a:tc>
              </a:tr>
            </a:tbl>
          </a:graphicData>
        </a:graphic>
      </p:graphicFrame>
      <p:pic>
        <p:nvPicPr>
          <p:cNvPr id="66" name="Picture 65" descr="DW_20kW_capex_donut.png"/>
          <p:cNvPicPr>
            <a:picLocks noChangeAspect="1"/>
          </p:cNvPicPr>
          <p:nvPr/>
        </p:nvPicPr>
        <p:blipFill>
          <a:blip r:embed="rId12"/>
          <a:stretch>
            <a:fillRect/>
          </a:stretch>
        </p:blipFill>
        <p:spPr>
          <a:xfrm>
            <a:off x="2228850" y="228600"/>
            <a:ext cx="4686300" cy="4686300"/>
          </a:xfrm>
          <a:prstGeom prst="rect">
            <a:avLst/>
          </a:prstGeom>
        </p:spPr>
      </p:pic>
      <p:pic>
        <p:nvPicPr>
          <p:cNvPr id="67" name="Picture 66" descr="DW_100kW_capex_donut.png"/>
          <p:cNvPicPr>
            <a:picLocks noChangeAspect="1"/>
          </p:cNvPicPr>
          <p:nvPr/>
        </p:nvPicPr>
        <p:blipFill>
          <a:blip r:embed="rId13"/>
          <a:stretch>
            <a:fillRect/>
          </a:stretch>
        </p:blipFill>
        <p:spPr>
          <a:xfrm>
            <a:off x="2228850" y="228600"/>
            <a:ext cx="4686300" cy="4686300"/>
          </a:xfrm>
          <a:prstGeom prst="rect">
            <a:avLst/>
          </a:prstGeom>
        </p:spPr>
      </p:pic>
      <p:pic>
        <p:nvPicPr>
          <p:cNvPr id="68" name="Picture 67" descr="DW_1500kW_capex_donut.png"/>
          <p:cNvPicPr>
            <a:picLocks noChangeAspect="1"/>
          </p:cNvPicPr>
          <p:nvPr/>
        </p:nvPicPr>
        <p:blipFill>
          <a:blip r:embed="rId14"/>
          <a:stretch>
            <a:fillRect/>
          </a:stretch>
        </p:blipFill>
        <p:spPr>
          <a:xfrm>
            <a:off x="2228850" y="228600"/>
            <a:ext cx="4686300" cy="4686300"/>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3009900" y="228600"/>
            <a:ext cx="3124200" cy="4686300"/>
          </a:xfrm>
          <a:prstGeom prst="rect">
            <a:avLst/>
          </a:prstGeom>
        </p:spPr>
      </p:pic>
      <p:pic>
        <p:nvPicPr>
          <p:cNvPr id="19" name="Picture 18" descr="DW_100kW_LCOE_waterfall.png"/>
          <p:cNvPicPr>
            <a:picLocks noChangeAspect="1"/>
          </p:cNvPicPr>
          <p:nvPr/>
        </p:nvPicPr>
        <p:blipFill>
          <a:blip r:embed="rId7"/>
          <a:stretch>
            <a:fillRect/>
          </a:stretch>
        </p:blipFill>
        <p:spPr>
          <a:xfrm>
            <a:off x="3009900" y="228600"/>
            <a:ext cx="3124200" cy="4686300"/>
          </a:xfrm>
          <a:prstGeom prst="rect">
            <a:avLst/>
          </a:prstGeom>
        </p:spPr>
      </p:pic>
      <p:pic>
        <p:nvPicPr>
          <p:cNvPr id="20" name="Picture 19" descr="DW_1500kW_LCOE_waterfall.png"/>
          <p:cNvPicPr>
            <a:picLocks noChangeAspect="1"/>
          </p:cNvPicPr>
          <p:nvPr/>
        </p:nvPicPr>
        <p:blipFill>
          <a:blip r:embed="rId8"/>
          <a:stretch>
            <a:fillRect/>
          </a:stretch>
        </p:blipFill>
        <p:spPr>
          <a:xfrm>
            <a:off x="3009900" y="228600"/>
            <a:ext cx="3124200" cy="468630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c>
                  <a:txBody>
                    <a:bodyPr/>
                    <a:lstStyle/>
                    <a:p>
                      <a:pPr algn="ctr">
                        <a:defRPr b="1" sz="800"/>
                      </a:pPr>
                      <a:r>
                        <a:t>Distributed</a:t>
                      </a:r>
                    </a:p>
                  </a:txBody>
                  <a:tcPr>
                    <a:solidFill>
                      <a:srgbClr val="D9D9D9"/>
                    </a:solidFill>
                  </a:tcPr>
                </a:tc>
                <a:tc>
                  <a:txBody>
                    <a:bodyPr/>
                    <a:lstStyle/>
                    <a:p>
                      <a:pPr algn="ctr">
                        <a:defRPr b="1" sz="800"/>
                      </a:pPr>
                      <a:r>
                        <a:t>Distributed.1</a:t>
                      </a:r>
                    </a:p>
                  </a:txBody>
                  <a:tcPr>
                    <a:solidFill>
                      <a:srgbClr val="D9D9D9"/>
                    </a:solidFill>
                  </a:tcPr>
                </a:tc>
                <a:tc>
                  <a:txBody>
                    <a:bodyPr/>
                    <a:lstStyle/>
                    <a:p>
                      <a:pPr algn="ctr">
                        <a:defRPr b="1" sz="800"/>
                      </a:pPr>
                      <a:r>
                        <a:t>Distributed.2</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c>
                  <a:txBody>
                    <a:bodyPr/>
                    <a:lstStyle/>
                    <a:p>
                      <a:pPr algn="ctr">
                        <a:defRPr sz="800"/>
                      </a:pPr>
                      <a:r>
                        <a:t>Utility Scale (Fixed-Bottom)</a:t>
                      </a:r>
                    </a:p>
                  </a:txBody>
                  <a:tcPr/>
                </a:tc>
                <a:tc>
                  <a:txBody>
                    <a:bodyPr/>
                    <a:lstStyle/>
                    <a:p>
                      <a:pPr algn="ctr">
                        <a:defRPr sz="800"/>
                      </a:pPr>
                      <a:r>
                        <a:t>Utility Scale (Floating)</a:t>
                      </a:r>
                    </a:p>
                  </a:txBody>
                  <a:tcPr/>
                </a:tc>
                <a:tc>
                  <a:txBody>
                    <a:bodyPr/>
                    <a:lstStyle/>
                    <a:p>
                      <a:pPr algn="ctr">
                        <a:defRPr sz="800"/>
                      </a:pPr>
                      <a:r>
                        <a:t>Single Turbine (Residential)</a:t>
                      </a:r>
                    </a:p>
                  </a:txBody>
                  <a:tcPr/>
                </a:tc>
                <a:tc>
                  <a:txBody>
                    <a:bodyPr/>
                    <a:lstStyle/>
                    <a:p>
                      <a:pPr algn="ctr">
                        <a:defRPr sz="800"/>
                      </a:pPr>
                      <a:r>
                        <a:t>Single Turbine (Commercial)</a:t>
                      </a:r>
                    </a:p>
                  </a:txBody>
                  <a:tcPr/>
                </a:tc>
                <a:tc>
                  <a:txBody>
                    <a:bodyPr/>
                    <a:lstStyle/>
                    <a:p>
                      <a:pPr algn="ctr">
                        <a:defRPr sz="800"/>
                      </a:pPr>
                      <a:r>
                        <a:t>Single Turbine (Large)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c>
                  <a:txBody>
                    <a:bodyPr/>
                    <a:lstStyle/>
                    <a:p>
                      <a:pPr algn="ctr">
                        <a:defRPr sz="800"/>
                      </a:pPr>
                      <a:r>
                        <a:t>12.0</a:t>
                      </a:r>
                    </a:p>
                  </a:txBody>
                  <a:tcPr/>
                </a:tc>
                <a:tc>
                  <a:txBody>
                    <a:bodyPr/>
                    <a:lstStyle/>
                    <a:p>
                      <a:pPr algn="ctr">
                        <a:defRPr sz="800"/>
                      </a:pPr>
                      <a:r>
                        <a:t>12.0</a:t>
                      </a:r>
                    </a:p>
                  </a:txBody>
                  <a:tcPr/>
                </a:tc>
                <a:tc>
                  <a:txBody>
                    <a:bodyPr/>
                    <a:lstStyle/>
                    <a:p>
                      <a:pPr algn="ctr">
                        <a:defRPr sz="800"/>
                      </a:pPr>
                      <a:r>
                        <a:t>20 (kW)</a:t>
                      </a:r>
                    </a:p>
                  </a:txBody>
                  <a:tcPr/>
                </a:tc>
                <a:tc>
                  <a:txBody>
                    <a:bodyPr/>
                    <a:lstStyle/>
                    <a:p>
                      <a:pPr algn="ctr">
                        <a:defRPr sz="800"/>
                      </a:pPr>
                      <a:r>
                        <a:t>100 (kW)</a:t>
                      </a:r>
                    </a:p>
                  </a:txBody>
                  <a:tcPr/>
                </a:tc>
                <a:tc>
                  <a:txBody>
                    <a:bodyPr/>
                    <a:lstStyle/>
                    <a:p>
                      <a:pPr algn="ctr">
                        <a:defRPr sz="800"/>
                      </a:pPr>
                      <a:r>
                        <a:t>1.5</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1,751</a:t>
                      </a:r>
                    </a:p>
                  </a:txBody>
                  <a:tcPr/>
                </a:tc>
                <a:tc>
                  <a:txBody>
                    <a:bodyPr/>
                    <a:lstStyle/>
                    <a:p>
                      <a:pPr algn="ctr">
                        <a:defRPr sz="800"/>
                      </a:pPr>
                      <a:r>
                        <a:t>4,640</a:t>
                      </a:r>
                    </a:p>
                  </a:txBody>
                  <a:tcPr/>
                </a:tc>
                <a:tc>
                  <a:txBody>
                    <a:bodyPr/>
                    <a:lstStyle/>
                    <a:p>
                      <a:pPr algn="ctr">
                        <a:defRPr sz="800"/>
                      </a:pPr>
                      <a:r>
                        <a:t>6,169</a:t>
                      </a:r>
                    </a:p>
                  </a:txBody>
                  <a:tcPr/>
                </a:tc>
                <a:tc>
                  <a:txBody>
                    <a:bodyPr/>
                    <a:lstStyle/>
                    <a:p>
                      <a:pPr algn="ctr">
                        <a:defRPr sz="800"/>
                      </a:pPr>
                      <a:r>
                        <a:t>8,425</a:t>
                      </a:r>
                    </a:p>
                  </a:txBody>
                  <a:tcPr/>
                </a:tc>
                <a:tc>
                  <a:txBody>
                    <a:bodyPr/>
                    <a:lstStyle/>
                    <a:p>
                      <a:pPr algn="ctr">
                        <a:defRPr sz="800"/>
                      </a:pPr>
                      <a:r>
                        <a:t>6,327</a:t>
                      </a:r>
                    </a:p>
                  </a:txBody>
                  <a:tcPr/>
                </a:tc>
                <a:tc>
                  <a:txBody>
                    <a:bodyPr/>
                    <a:lstStyle/>
                    <a:p>
                      <a:pPr algn="ctr">
                        <a:defRPr sz="800"/>
                      </a:pPr>
                      <a:r>
                        <a:t>3,270</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6.73</a:t>
                      </a:r>
                    </a:p>
                  </a:txBody>
                  <a:tcPr/>
                </a:tc>
                <a:tc>
                  <a:txBody>
                    <a:bodyPr/>
                    <a:lstStyle/>
                    <a:p>
                      <a:pPr algn="ctr">
                        <a:defRPr sz="800"/>
                      </a:pPr>
                      <a:r>
                        <a:t>6.48</a:t>
                      </a:r>
                    </a:p>
                  </a:txBody>
                  <a:tcPr/>
                </a:tc>
                <a:tc>
                  <a:txBody>
                    <a:bodyPr/>
                    <a:lstStyle/>
                    <a:p>
                      <a:pPr algn="ctr">
                        <a:defRPr sz="800"/>
                      </a:pPr>
                      <a:r>
                        <a:t>6.48</a:t>
                      </a:r>
                    </a:p>
                  </a:txBody>
                  <a:tcPr/>
                </a:tc>
                <a:tc>
                  <a:txBody>
                    <a:bodyPr/>
                    <a:lstStyle/>
                    <a:p>
                      <a:pPr algn="ctr">
                        <a:defRPr sz="800"/>
                      </a:pPr>
                      <a:r>
                        <a:t>6.73</a:t>
                      </a:r>
                    </a:p>
                  </a:txBody>
                  <a:tcPr/>
                </a:tc>
                <a:tc>
                  <a:txBody>
                    <a:bodyPr/>
                    <a:lstStyle/>
                    <a:p>
                      <a:pPr algn="ctr">
                        <a:defRPr sz="800"/>
                      </a:pPr>
                      <a:r>
                        <a:t>6.73</a:t>
                      </a:r>
                    </a:p>
                  </a:txBody>
                  <a:tcPr/>
                </a:tc>
                <a:tc>
                  <a:txBody>
                    <a:bodyPr/>
                    <a:lstStyle/>
                    <a:p>
                      <a:pPr algn="ctr">
                        <a:defRPr sz="800"/>
                      </a:pPr>
                      <a:r>
                        <a:t>6.73</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41</a:t>
                      </a:r>
                    </a:p>
                  </a:txBody>
                  <a:tcPr/>
                </a:tc>
                <a:tc>
                  <a:txBody>
                    <a:bodyPr/>
                    <a:lstStyle/>
                    <a:p>
                      <a:pPr algn="ctr">
                        <a:defRPr sz="800"/>
                      </a:pPr>
                      <a:r>
                        <a:t>108</a:t>
                      </a:r>
                    </a:p>
                  </a:txBody>
                  <a:tcPr/>
                </a:tc>
                <a:tc>
                  <a:txBody>
                    <a:bodyPr/>
                    <a:lstStyle/>
                    <a:p>
                      <a:pPr algn="ctr">
                        <a:defRPr sz="800"/>
                      </a:pPr>
                      <a:r>
                        <a:t>87</a:t>
                      </a:r>
                    </a:p>
                  </a:txBody>
                  <a:tcPr/>
                </a:tc>
                <a:tc>
                  <a:txBody>
                    <a:bodyPr/>
                    <a:lstStyle/>
                    <a:p>
                      <a:pPr algn="ctr">
                        <a:defRPr sz="800"/>
                      </a:pPr>
                      <a:r>
                        <a:t>39</a:t>
                      </a:r>
                    </a:p>
                  </a:txBody>
                  <a:tcPr/>
                </a:tc>
                <a:tc>
                  <a:txBody>
                    <a:bodyPr/>
                    <a:lstStyle/>
                    <a:p>
                      <a:pPr algn="ctr">
                        <a:defRPr sz="800"/>
                      </a:pPr>
                      <a:r>
                        <a:t>39</a:t>
                      </a:r>
                    </a:p>
                  </a:txBody>
                  <a:tcPr/>
                </a:tc>
                <a:tc>
                  <a:txBody>
                    <a:bodyPr/>
                    <a:lstStyle/>
                    <a:p>
                      <a:pPr algn="ctr">
                        <a:defRPr sz="800"/>
                      </a:pPr>
                      <a:r>
                        <a:t>39</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4,100</a:t>
                      </a:r>
                    </a:p>
                  </a:txBody>
                  <a:tcPr/>
                </a:tc>
                <a:tc>
                  <a:txBody>
                    <a:bodyPr/>
                    <a:lstStyle/>
                    <a:p>
                      <a:pPr algn="ctr">
                        <a:defRPr sz="800"/>
                      </a:pPr>
                      <a:r>
                        <a:t>4,295</a:t>
                      </a:r>
                    </a:p>
                  </a:txBody>
                  <a:tcPr/>
                </a:tc>
                <a:tc>
                  <a:txBody>
                    <a:bodyPr/>
                    <a:lstStyle/>
                    <a:p>
                      <a:pPr algn="ctr">
                        <a:defRPr sz="800"/>
                      </a:pPr>
                      <a:r>
                        <a:t>3,346</a:t>
                      </a:r>
                    </a:p>
                  </a:txBody>
                  <a:tcPr/>
                </a:tc>
                <a:tc>
                  <a:txBody>
                    <a:bodyPr/>
                    <a:lstStyle/>
                    <a:p>
                      <a:pPr algn="ctr">
                        <a:defRPr sz="800"/>
                      </a:pPr>
                      <a:r>
                        <a:t>2,580</a:t>
                      </a:r>
                    </a:p>
                  </a:txBody>
                  <a:tcPr/>
                </a:tc>
                <a:tc>
                  <a:txBody>
                    <a:bodyPr/>
                    <a:lstStyle/>
                    <a:p>
                      <a:pPr algn="ctr">
                        <a:defRPr sz="800"/>
                      </a:pPr>
                      <a:r>
                        <a:t>2,846</a:t>
                      </a:r>
                    </a:p>
                  </a:txBody>
                  <a:tcPr/>
                </a:tc>
                <a:tc>
                  <a:txBody>
                    <a:bodyPr/>
                    <a:lstStyle/>
                    <a:p>
                      <a:pPr algn="ctr">
                        <a:defRPr sz="800"/>
                      </a:pPr>
                      <a:r>
                        <a:t>3,326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39</a:t>
                      </a:r>
                    </a:p>
                  </a:txBody>
                  <a:tcPr/>
                </a:tc>
                <a:tc>
                  <a:txBody>
                    <a:bodyPr/>
                    <a:lstStyle/>
                    <a:p>
                      <a:pPr algn="ctr">
                        <a:defRPr sz="800"/>
                      </a:pPr>
                      <a:r>
                        <a:t>95</a:t>
                      </a:r>
                    </a:p>
                  </a:txBody>
                  <a:tcPr/>
                </a:tc>
                <a:tc>
                  <a:txBody>
                    <a:bodyPr/>
                    <a:lstStyle/>
                    <a:p>
                      <a:pPr algn="ctr">
                        <a:defRPr sz="800"/>
                      </a:pPr>
                      <a:r>
                        <a:t>145</a:t>
                      </a:r>
                    </a:p>
                  </a:txBody>
                  <a:tcPr/>
                </a:tc>
                <a:tc>
                  <a:txBody>
                    <a:bodyPr/>
                    <a:lstStyle/>
                    <a:p>
                      <a:pPr algn="ctr">
                        <a:defRPr sz="800"/>
                      </a:pPr>
                      <a:r>
                        <a:t>235</a:t>
                      </a:r>
                    </a:p>
                  </a:txBody>
                  <a:tcPr/>
                </a:tc>
                <a:tc>
                  <a:txBody>
                    <a:bodyPr/>
                    <a:lstStyle/>
                    <a:p>
                      <a:pPr algn="ctr">
                        <a:defRPr sz="800"/>
                      </a:pPr>
                      <a:r>
                        <a:t>163</a:t>
                      </a:r>
                    </a:p>
                  </a:txBody>
                  <a:tcPr/>
                </a:tc>
                <a:tc>
                  <a:txBody>
                    <a:bodyPr/>
                    <a:lstStyle/>
                    <a:p>
                      <a:pPr algn="ctr">
                        <a:defRPr sz="800"/>
                      </a:pPr>
                      <a:r>
                        <a:t>78</a:t>
                      </a:r>
                    </a:p>
                  </a:txBody>
                  <a:tcPr/>
                </a:tc>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228600" y="597477"/>
            <a:ext cx="8686800" cy="3948545"/>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